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8" r:id="rId6"/>
    <p:sldId id="284" r:id="rId7"/>
    <p:sldId id="285" r:id="rId8"/>
    <p:sldId id="287" r:id="rId9"/>
    <p:sldId id="289" r:id="rId10"/>
    <p:sldId id="275" r:id="rId11"/>
    <p:sldId id="260" r:id="rId12"/>
    <p:sldId id="276" r:id="rId13"/>
    <p:sldId id="277" r:id="rId14"/>
    <p:sldId id="279" r:id="rId15"/>
    <p:sldId id="278" r:id="rId16"/>
    <p:sldId id="288" r:id="rId17"/>
    <p:sldId id="282" r:id="rId18"/>
    <p:sldId id="281" r:id="rId19"/>
    <p:sldId id="280" r:id="rId20"/>
    <p:sldId id="283" r:id="rId21"/>
    <p:sldId id="274" r:id="rId22"/>
    <p:sldId id="28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3" autoAdjust="0"/>
    <p:restoredTop sz="82941" autoAdjust="0"/>
  </p:normalViewPr>
  <p:slideViewPr>
    <p:cSldViewPr snapToGrid="0" snapToObjects="1">
      <p:cViewPr varScale="1">
        <p:scale>
          <a:sx n="67" d="100"/>
          <a:sy n="67" d="100"/>
        </p:scale>
        <p:origin x="125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104"/>
    </p:cViewPr>
  </p:notesTextViewPr>
  <p:notesViewPr>
    <p:cSldViewPr snapToGrid="0" snapToObjects="1">
      <p:cViewPr varScale="1">
        <p:scale>
          <a:sx n="91" d="100"/>
          <a:sy n="91" d="100"/>
        </p:scale>
        <p:origin x="213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ofPieChart>
        <c:ofPieType val="pie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63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serLines>
      </c:ofPieChart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3724402046109014"/>
          <c:y val="0.28306539071289344"/>
          <c:w val="0.15149181877179171"/>
          <c:h val="0.40024637897975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ofPieChart>
        <c:ofPieType val="pie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63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serLines>
      </c:ofPieChart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3724402046109014"/>
          <c:y val="0.28306539071289344"/>
          <c:w val="0.15149181877179171"/>
          <c:h val="0.40024637897975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Smart Product</a:t>
          </a: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9563C5-C199-4F5B-A899-8CC071034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Voice Recognition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B1A768-2666-4AB4-BDA7-F0E3C4160D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Artificial Intelligence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A5586A-C40E-4DDA-98A5-6545F36F46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VR</a:t>
          </a: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29313" y="735315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292918" y="898921"/>
          <a:ext cx="451863" cy="451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075332" y="735315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Smart Product</a:t>
          </a:r>
        </a:p>
      </dsp:txBody>
      <dsp:txXfrm>
        <a:off x="1075332" y="735315"/>
        <a:ext cx="1836390" cy="779074"/>
      </dsp:txXfrm>
    </dsp:sp>
    <dsp:sp modelId="{75512A68-FA50-4392-A441-C6EC352FE606}">
      <dsp:nvSpPr>
        <dsp:cNvPr id="0" name=""/>
        <dsp:cNvSpPr/>
      </dsp:nvSpPr>
      <dsp:spPr>
        <a:xfrm>
          <a:off x="3231700" y="735315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395305" y="898921"/>
          <a:ext cx="451863" cy="451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177719" y="735315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Voice Recognition</a:t>
          </a:r>
        </a:p>
      </dsp:txBody>
      <dsp:txXfrm>
        <a:off x="4177719" y="735315"/>
        <a:ext cx="1836390" cy="779074"/>
      </dsp:txXfrm>
    </dsp:sp>
    <dsp:sp modelId="{2CA4BD4C-87EF-4944-9E57-97154B3B633C}">
      <dsp:nvSpPr>
        <dsp:cNvPr id="0" name=""/>
        <dsp:cNvSpPr/>
      </dsp:nvSpPr>
      <dsp:spPr>
        <a:xfrm>
          <a:off x="129313" y="2134742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292918" y="2298348"/>
          <a:ext cx="451863" cy="451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075332" y="2134742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Artificial Intelligence</a:t>
          </a:r>
        </a:p>
      </dsp:txBody>
      <dsp:txXfrm>
        <a:off x="1075332" y="2134742"/>
        <a:ext cx="1836390" cy="779074"/>
      </dsp:txXfrm>
    </dsp:sp>
    <dsp:sp modelId="{7089FE6B-57E5-4306-8097-E758E000C828}">
      <dsp:nvSpPr>
        <dsp:cNvPr id="0" name=""/>
        <dsp:cNvSpPr/>
      </dsp:nvSpPr>
      <dsp:spPr>
        <a:xfrm>
          <a:off x="3231700" y="2134742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395305" y="2298348"/>
          <a:ext cx="451863" cy="451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177719" y="2134742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VR</a:t>
          </a:r>
        </a:p>
      </dsp:txBody>
      <dsp:txXfrm>
        <a:off x="4177719" y="2134742"/>
        <a:ext cx="1836390" cy="779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513E736A-D931-419F-B185-4F29E9E5FE2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266667" cy="651428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F820A385-14F3-4CD0-8DA2-8AAD6E6AB95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831738" cy="509847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9.23213E-8</cdr:x>
      <cdr:y>0</cdr:y>
    </cdr:from>
    <cdr:to>
      <cdr:x>0.4122</cdr:x>
      <cdr:y>1</cdr:y>
    </cdr:to>
    <cdr:pic>
      <cdr:nvPicPr>
        <cdr:cNvPr id="5" name="chart">
          <a:extLst xmlns:a="http://schemas.openxmlformats.org/drawingml/2006/main">
            <a:ext uri="{FF2B5EF4-FFF2-40B4-BE49-F238E27FC236}">
              <a16:creationId xmlns:a16="http://schemas.microsoft.com/office/drawing/2014/main" id="{AFA41644-7D05-4E71-9B40-DFBD40FA0F2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>
          <a:off x="1" y="0"/>
          <a:ext cx="4464850" cy="5098473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3E853573-D1C4-44B7-ABFA-F598EC90390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2247619" cy="1148571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forcecompetition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rccdc.org/" TargetMode="External"/><Relationship Id="rId4" Type="http://schemas.openxmlformats.org/officeDocument/2006/relationships/hyperlink" Target="https://www.youtube.com/watch?v=kkDfOfWTHkM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backdoorsandbreaches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scythe-io/purple-team-exercise-framework" TargetMode="External"/><Relationship Id="rId4" Type="http://schemas.openxmlformats.org/officeDocument/2006/relationships/hyperlink" Target="https://github.com/ch33r10/EnterprisePurpleTeaming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ch.tv/videos/120435213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channel/UC9O4yBw101ZfcFLvLEuwGgw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forcecompetition.com/cyberforce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forcecompetition.com/cyberforce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forcecompetition.com/cyberforce/scenario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DbGZ0PPV2o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Department of Energy's </a:t>
            </a:r>
            <a:r>
              <a:rPr lang="en-US" dirty="0" err="1">
                <a:hlinkClick r:id="rId3"/>
              </a:rPr>
              <a:t>CyberForce</a:t>
            </a:r>
            <a:r>
              <a:rPr lang="en-US" dirty="0">
                <a:hlinkClick r:id="rId3"/>
              </a:rPr>
              <a:t>® Program (cyberforcecompetition.com)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2021 President's Cup Cybersecurity Competition Preview – YouTube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WRCCDC | Western Regional Collegiate Cyber Defense Competition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https://screencast-o-matic.com/watch/cYiVcu5Ytt</a:t>
            </a:r>
          </a:p>
          <a:p>
            <a:endParaRPr lang="en-US" dirty="0"/>
          </a:p>
          <a:p>
            <a:r>
              <a:rPr lang="en-US" dirty="0"/>
              <a:t>### Video Tutorial[</a:t>
            </a:r>
            <a:r>
              <a:rPr lang="en-US" dirty="0" err="1"/>
              <a:t>Youtube</a:t>
            </a:r>
            <a:r>
              <a:rPr lang="en-US" dirty="0"/>
              <a:t> - CFC 21 –</a:t>
            </a:r>
          </a:p>
          <a:p>
            <a:r>
              <a:rPr lang="en-US" dirty="0"/>
              <a:t> Hydra](https://www.youtube.com/watch?v=iYUlUUMLx9s)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### Video Tutorial[</a:t>
            </a:r>
            <a:r>
              <a:rPr lang="en-US" dirty="0" err="1"/>
              <a:t>Youtube</a:t>
            </a:r>
            <a:r>
              <a:rPr lang="en-US" dirty="0"/>
              <a:t> - CFC21 - Metasploit Backdoor Playbook](https://www.youtube.com/watch?v=yZGAdUaVB_k)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### Video Tutorial[</a:t>
            </a:r>
            <a:r>
              <a:rPr lang="en-US" dirty="0" err="1"/>
              <a:t>Youtube</a:t>
            </a:r>
            <a:r>
              <a:rPr lang="en-US" dirty="0"/>
              <a:t> - CFC 21 - MySQL Canary Token](https://www.youtube.com/watch?v=JcDfiCJoF_I)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### Video Tutorial[</a:t>
            </a:r>
            <a:r>
              <a:rPr lang="en-US" dirty="0" err="1"/>
              <a:t>Youtube</a:t>
            </a:r>
            <a:r>
              <a:rPr lang="en-US" dirty="0"/>
              <a:t> - CFC 21 - VNC Access](https://www.youtube.com/watch?v=RklsNjYpE1w)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### Video Tutorial[</a:t>
            </a:r>
            <a:r>
              <a:rPr lang="en-US" dirty="0" err="1"/>
              <a:t>Youtube</a:t>
            </a:r>
            <a:r>
              <a:rPr lang="en-US" dirty="0"/>
              <a:t> - CFC 21 - Brute Force Windows](https://www.youtube.com/watch?v=_s8oFMPbZxI)</a:t>
            </a:r>
          </a:p>
          <a:p>
            <a:r>
              <a:rPr lang="en-US" dirty="0"/>
              <a:t> ### Video Tutorial[</a:t>
            </a:r>
            <a:r>
              <a:rPr lang="en-US" dirty="0" err="1"/>
              <a:t>Youtube</a:t>
            </a:r>
            <a:r>
              <a:rPr lang="en-US" dirty="0"/>
              <a:t> - CFC 21 - Webex Vulnerability](https://www.youtube.com/watch?v=n3fcFUGARPY)</a:t>
            </a:r>
          </a:p>
          <a:p>
            <a:r>
              <a:rPr lang="en-US" dirty="0"/>
              <a:t> ### Video Tutorial[</a:t>
            </a:r>
            <a:r>
              <a:rPr lang="en-US" dirty="0" err="1"/>
              <a:t>Youtube</a:t>
            </a:r>
            <a:r>
              <a:rPr lang="en-US" dirty="0"/>
              <a:t> - CFC 21 - SMVv1,EternalBlue](https://www.youtube.com/watch?v=pTGkFqnzFfU)</a:t>
            </a:r>
          </a:p>
          <a:p>
            <a:r>
              <a:rPr lang="en-US" dirty="0"/>
              <a:t> ### Video Tutorial[</a:t>
            </a:r>
            <a:r>
              <a:rPr lang="en-US" dirty="0" err="1"/>
              <a:t>Youtube</a:t>
            </a:r>
            <a:r>
              <a:rPr lang="en-US" dirty="0"/>
              <a:t> - CFC 21 - Open </a:t>
            </a:r>
            <a:r>
              <a:rPr lang="en-US" dirty="0" err="1"/>
              <a:t>HydroPower</a:t>
            </a:r>
            <a:r>
              <a:rPr lang="en-US" dirty="0"/>
              <a:t> share on Win2012](https://www.youtube.com/watch?v=z9sXnKS6Po0)</a:t>
            </a:r>
          </a:p>
          <a:p>
            <a:r>
              <a:rPr lang="en-US" dirty="0"/>
              <a:t> ### Video Tutorial[</a:t>
            </a:r>
            <a:r>
              <a:rPr lang="en-US" dirty="0" err="1"/>
              <a:t>Youtube</a:t>
            </a:r>
            <a:r>
              <a:rPr lang="en-US"/>
              <a:t> - CFC 21 - Log in to CentOS box as nobody8/no password](https://www.youtube.com/watch?v=6v3uNVNLUWE)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62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Tutorial[</a:t>
            </a:r>
            <a:r>
              <a:rPr lang="en-US" dirty="0" err="1"/>
              <a:t>Youtube</a:t>
            </a:r>
            <a:r>
              <a:rPr lang="en-US" dirty="0"/>
              <a:t> - CFC 21 - MySQL Canary Token](https://www.youtube.com/watch?v=JcDfiCJoF_I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06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739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6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40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5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B&amp;B Shuffle by Richard Phung/P3hndrx (backdoorsandbreaches.com)</a:t>
            </a:r>
            <a:endParaRPr lang="en-US" dirty="0"/>
          </a:p>
          <a:p>
            <a:r>
              <a:rPr lang="en-US" dirty="0">
                <a:hlinkClick r:id="rId4"/>
              </a:rPr>
              <a:t>https://github.com/ch33r10/EnterprisePurpleTeaming</a:t>
            </a:r>
            <a:endParaRPr lang="en-US" dirty="0"/>
          </a:p>
          <a:p>
            <a:r>
              <a:rPr lang="en-US" dirty="0">
                <a:hlinkClick r:id="rId5"/>
              </a:rPr>
              <a:t>scythe-io/purple-team-exercise-framework: Purple Team Exercise Framework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9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2021 </a:t>
            </a:r>
            <a:r>
              <a:rPr lang="en-US" dirty="0" err="1">
                <a:hlinkClick r:id="rId3"/>
              </a:rPr>
              <a:t>CyberForce</a:t>
            </a:r>
            <a:r>
              <a:rPr lang="en-US" dirty="0">
                <a:hlinkClick r:id="rId3"/>
              </a:rPr>
              <a:t> Competition Webcast – Twitch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hlinkClick r:id="rId4"/>
              </a:rPr>
              <a:t>CyberForce</a:t>
            </a:r>
            <a:r>
              <a:rPr lang="en-US" dirty="0">
                <a:hlinkClick r:id="rId4"/>
              </a:rPr>
              <a:t> Competition – YouTube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https://cyberforcecompetition.com/cyberforce/prior-competitions/doe-cyberforce-competition-2019/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02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CyberForce</a:t>
            </a:r>
            <a:r>
              <a:rPr lang="en-US" dirty="0">
                <a:hlinkClick r:id="rId3"/>
              </a:rPr>
              <a:t> Competition – Department of Energy's </a:t>
            </a:r>
            <a:r>
              <a:rPr lang="en-US" dirty="0" err="1">
                <a:hlinkClick r:id="rId3"/>
              </a:rPr>
              <a:t>CyberForce</a:t>
            </a:r>
            <a:r>
              <a:rPr lang="en-US" dirty="0">
                <a:hlinkClick r:id="rId3"/>
              </a:rPr>
              <a:t>®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4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CyberForce</a:t>
            </a:r>
            <a:r>
              <a:rPr lang="en-US" dirty="0">
                <a:hlinkClick r:id="rId3"/>
              </a:rPr>
              <a:t> Competition – Department of Energy's </a:t>
            </a:r>
            <a:r>
              <a:rPr lang="en-US" dirty="0" err="1">
                <a:hlinkClick r:id="rId3"/>
              </a:rPr>
              <a:t>CyberForce</a:t>
            </a:r>
            <a:r>
              <a:rPr lang="en-US" dirty="0">
                <a:hlinkClick r:id="rId3"/>
              </a:rPr>
              <a:t>®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08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https://cyberforcecompetition.com/cyberforce/prior-competitions/doe-cyberforce-competition-2019/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Scenario – Department of Energy's </a:t>
            </a:r>
            <a:r>
              <a:rPr lang="en-US" dirty="0" err="1">
                <a:hlinkClick r:id="rId3"/>
              </a:rPr>
              <a:t>CyberForce</a:t>
            </a:r>
            <a:r>
              <a:rPr lang="en-US" dirty="0">
                <a:hlinkClick r:id="rId3"/>
              </a:rPr>
              <a:t>® Program (cyberforcecompetition.com)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43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Sysmon inject</a:t>
            </a:r>
            <a:br>
              <a:rPr lang="en-US" dirty="0"/>
            </a:br>
            <a:r>
              <a:rPr lang="en-US" b="0" i="0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Sticky keys</a:t>
            </a:r>
            <a:br>
              <a:rPr lang="en-US" dirty="0"/>
            </a:br>
            <a:r>
              <a:rPr lang="en-US" b="0" i="0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MySQL </a:t>
            </a:r>
            <a:r>
              <a:rPr lang="en-US" b="0" i="0" dirty="0" err="1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Canarytoken</a:t>
            </a:r>
            <a:br>
              <a:rPr lang="en-US" dirty="0"/>
            </a:br>
            <a:r>
              <a:rPr lang="en-US" b="0" i="0" dirty="0">
                <a:solidFill>
                  <a:srgbClr val="201F1E"/>
                </a:solidFill>
                <a:effectLst/>
                <a:latin typeface="Segoe UI" panose="020B0502040204020203" pitchFamily="34" charset="0"/>
              </a:rPr>
              <a:t>WMI port knock to reverse shell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02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ICS Gen2 Temperature - YouTube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0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4mgQ4u5MO4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v=QDbGZ0PPV2o" TargetMode="Externa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www.blackhillsinfosec.com/projects/backdoorsandbreache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iso.uw.edu/education/outreach/infosec-advocat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www.youtube.com/channel/UC9O4yBw101ZfcFLvLEuwGg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6.png"/><Relationship Id="rId5" Type="http://schemas.openxmlformats.org/officeDocument/2006/relationships/diagramData" Target="../diagrams/data1.xml"/><Relationship Id="rId10" Type="http://schemas.openxmlformats.org/officeDocument/2006/relationships/hyperlink" Target="https://www.twitch.tv/videos/1204352132" TargetMode="External"/><Relationship Id="rId4" Type="http://schemas.openxmlformats.org/officeDocument/2006/relationships/image" Target="../media/image7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cyberforcecompetition.com/cyberforce/scenar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"/>
          <a:stretch/>
        </p:blipFill>
        <p:spPr>
          <a:xfrm>
            <a:off x="20" y="975"/>
            <a:ext cx="6095980" cy="3428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95AFC-88D1-4EB4-AFEA-DD9F57058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11"/>
          <a:stretch/>
        </p:blipFill>
        <p:spPr>
          <a:xfrm>
            <a:off x="7987" y="-5324"/>
            <a:ext cx="6096000" cy="3436107"/>
          </a:xfrm>
          <a:prstGeom prst="rect">
            <a:avLst/>
          </a:prstGeom>
        </p:spPr>
      </p:pic>
      <p:pic>
        <p:nvPicPr>
          <p:cNvPr id="346" name="Picture 179">
            <a:extLst>
              <a:ext uri="{FF2B5EF4-FFF2-40B4-BE49-F238E27FC236}">
                <a16:creationId xmlns:a16="http://schemas.microsoft.com/office/drawing/2014/main" id="{9F880591-BA07-4C92-8E95-14BA38953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" y="1786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9899" y="1964267"/>
            <a:ext cx="4340225" cy="2421464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Red Team…</a:t>
            </a:r>
            <a:br>
              <a:rPr lang="en-US" b="1" dirty="0"/>
            </a:br>
            <a:r>
              <a:rPr lang="en-US" b="1" dirty="0"/>
              <a:t> Core Edition….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9899" y="4385732"/>
            <a:ext cx="4340225" cy="1405467"/>
          </a:xfrm>
        </p:spPr>
        <p:txBody>
          <a:bodyPr>
            <a:normAutofit/>
          </a:bodyPr>
          <a:lstStyle/>
          <a:p>
            <a:r>
              <a:rPr lang="en-US" dirty="0"/>
              <a:t>Behind the Scene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C818556-A646-4273-8456-BD6847086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733" y="0"/>
            <a:ext cx="68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383ED470-0C4E-48F1-B8F7-74EB87507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590" y="3426338"/>
            <a:ext cx="6087381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DB85D4-6FA1-456C-8EEA-4896CD94BE41}"/>
              </a:ext>
            </a:extLst>
          </p:cNvPr>
          <p:cNvSpPr txBox="1"/>
          <p:nvPr/>
        </p:nvSpPr>
        <p:spPr>
          <a:xfrm>
            <a:off x="275030" y="3614058"/>
            <a:ext cx="545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https://cyberforcecompetition.com/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F84B-5CD5-4630-ADA8-9C6D983F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Scoring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0EFEF-981C-44D6-A4C3-2B491BC5D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644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2C985E-4848-4FD7-A046-5D81C1DEEE46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hlinkClick r:id="rId4"/>
              </a:rPr>
              <a:t>CyberForce2021 Scoring - YouTube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F84B-5CD5-4630-ADA8-9C6D983F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932" y="643463"/>
            <a:ext cx="2596636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ICS Exploit Temp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169A4-0D2F-4B07-9D96-D8C37AC5D6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12" r="17387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2C985E-4848-4FD7-A046-5D81C1DEEE46}"/>
              </a:ext>
            </a:extLst>
          </p:cNvPr>
          <p:cNvSpPr txBox="1"/>
          <p:nvPr/>
        </p:nvSpPr>
        <p:spPr>
          <a:xfrm>
            <a:off x="8975932" y="2251587"/>
            <a:ext cx="2596636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hlinkClick r:id="rId5"/>
              </a:rPr>
              <a:t>ICS Gen2 Temperature - YouTube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3E9DB-14E0-41C4-8A35-6F4607713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3373" y="975"/>
            <a:ext cx="897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6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2C985E-4848-4FD7-A046-5D81C1DEEE46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071F7-E16F-46D4-B74C-AD7629474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87362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CC201CE-4D82-4781-B443-2CD5795155E9}"/>
              </a:ext>
            </a:extLst>
          </p:cNvPr>
          <p:cNvSpPr txBox="1">
            <a:spLocks/>
          </p:cNvSpPr>
          <p:nvPr/>
        </p:nvSpPr>
        <p:spPr>
          <a:xfrm>
            <a:off x="4837059" y="338972"/>
            <a:ext cx="4159939" cy="16081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F56694-78AC-453B-AD29-80FF0D0B8721}"/>
              </a:ext>
            </a:extLst>
          </p:cNvPr>
          <p:cNvSpPr txBox="1">
            <a:spLocks/>
          </p:cNvSpPr>
          <p:nvPr/>
        </p:nvSpPr>
        <p:spPr>
          <a:xfrm>
            <a:off x="7944759" y="892492"/>
            <a:ext cx="5370448" cy="18931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StickyKeys</a:t>
            </a:r>
            <a:endParaRPr lang="en-US" dirty="0"/>
          </a:p>
          <a:p>
            <a:endParaRPr lang="en-US" dirty="0"/>
          </a:p>
          <a:p>
            <a:r>
              <a:rPr lang="en-US" sz="1200" dirty="0"/>
              <a:t>https://screencast-o-matic.com/watch/cYiVcu5Ytt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A1A00EF-EF25-446E-BBC5-AC07F1A60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8" y="0"/>
            <a:ext cx="7864522" cy="68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2C985E-4848-4FD7-A046-5D81C1DEEE46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C201CE-4D82-4781-B443-2CD5795155E9}"/>
              </a:ext>
            </a:extLst>
          </p:cNvPr>
          <p:cNvSpPr txBox="1">
            <a:spLocks/>
          </p:cNvSpPr>
          <p:nvPr/>
        </p:nvSpPr>
        <p:spPr>
          <a:xfrm>
            <a:off x="4837059" y="338972"/>
            <a:ext cx="4159939" cy="16081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F56694-78AC-453B-AD29-80FF0D0B8721}"/>
              </a:ext>
            </a:extLst>
          </p:cNvPr>
          <p:cNvSpPr txBox="1">
            <a:spLocks/>
          </p:cNvSpPr>
          <p:nvPr/>
        </p:nvSpPr>
        <p:spPr>
          <a:xfrm>
            <a:off x="310904" y="892492"/>
            <a:ext cx="5370448" cy="18931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CanaryToken</a:t>
            </a:r>
            <a:endParaRPr lang="en-US" dirty="0"/>
          </a:p>
          <a:p>
            <a:endParaRPr lang="en-US" dirty="0"/>
          </a:p>
          <a:p>
            <a:r>
              <a:rPr lang="en-US" sz="1800" dirty="0"/>
              <a:t>https://www.youtube.com/watch?v=JcDfiCJoF_I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13B33-D432-4744-AE4B-3A1A5A06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2978"/>
            <a:ext cx="12192000" cy="33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2C985E-4848-4FD7-A046-5D81C1DEEE46}"/>
              </a:ext>
            </a:extLst>
          </p:cNvPr>
          <p:cNvSpPr txBox="1"/>
          <p:nvPr/>
        </p:nvSpPr>
        <p:spPr>
          <a:xfrm>
            <a:off x="152400" y="96651"/>
            <a:ext cx="2639583" cy="863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3600" dirty="0"/>
              <a:t>Ansible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44E3D-047E-40B7-BBD8-E66E16FBD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550"/>
            <a:ext cx="85344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2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F84B-5CD5-4630-ADA8-9C6D983F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51" y="3851564"/>
            <a:ext cx="4159939" cy="27847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Ansible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C985E-4848-4FD7-A046-5D81C1DEEE46}"/>
              </a:ext>
            </a:extLst>
          </p:cNvPr>
          <p:cNvSpPr txBox="1"/>
          <p:nvPr/>
        </p:nvSpPr>
        <p:spPr>
          <a:xfrm>
            <a:off x="7572729" y="2429565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C201CE-4D82-4781-B443-2CD5795155E9}"/>
              </a:ext>
            </a:extLst>
          </p:cNvPr>
          <p:cNvSpPr txBox="1">
            <a:spLocks/>
          </p:cNvSpPr>
          <p:nvPr/>
        </p:nvSpPr>
        <p:spPr>
          <a:xfrm>
            <a:off x="7779551" y="414639"/>
            <a:ext cx="4260049" cy="16081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1800" b="1" dirty="0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E94131A8-0ED8-458D-985C-84F634E4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735" y="4460"/>
            <a:ext cx="8143875" cy="685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7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F84B-5CD5-4630-ADA8-9C6D983F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391" y="2478967"/>
            <a:ext cx="4159939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GAMEDAY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C985E-4848-4FD7-A046-5D81C1DEEE46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C201CE-4D82-4781-B443-2CD5795155E9}"/>
              </a:ext>
            </a:extLst>
          </p:cNvPr>
          <p:cNvSpPr txBox="1">
            <a:spLocks/>
          </p:cNvSpPr>
          <p:nvPr/>
        </p:nvSpPr>
        <p:spPr>
          <a:xfrm>
            <a:off x="4837059" y="338972"/>
            <a:ext cx="4159939" cy="16081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F56694-78AC-453B-AD29-80FF0D0B8721}"/>
              </a:ext>
            </a:extLst>
          </p:cNvPr>
          <p:cNvSpPr txBox="1">
            <a:spLocks/>
          </p:cNvSpPr>
          <p:nvPr/>
        </p:nvSpPr>
        <p:spPr>
          <a:xfrm>
            <a:off x="7603705" y="3262281"/>
            <a:ext cx="4491313" cy="18931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C49B8-E8D8-442E-87C8-300035384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404" y="0"/>
            <a:ext cx="7479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0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F84B-5CD5-4630-ADA8-9C6D983F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51" y="5028203"/>
            <a:ext cx="4159939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Notion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C985E-4848-4FD7-A046-5D81C1DEEE46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C201CE-4D82-4781-B443-2CD5795155E9}"/>
              </a:ext>
            </a:extLst>
          </p:cNvPr>
          <p:cNvSpPr txBox="1">
            <a:spLocks/>
          </p:cNvSpPr>
          <p:nvPr/>
        </p:nvSpPr>
        <p:spPr>
          <a:xfrm>
            <a:off x="4837059" y="338972"/>
            <a:ext cx="4159939" cy="16081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F56694-78AC-453B-AD29-80FF0D0B8721}"/>
              </a:ext>
            </a:extLst>
          </p:cNvPr>
          <p:cNvSpPr txBox="1">
            <a:spLocks/>
          </p:cNvSpPr>
          <p:nvPr/>
        </p:nvSpPr>
        <p:spPr>
          <a:xfrm>
            <a:off x="7603705" y="545226"/>
            <a:ext cx="4491313" cy="18931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05732-60B2-4851-8BD5-C148E6AE3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785" y="0"/>
            <a:ext cx="12426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0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33" y="4534958"/>
            <a:ext cx="10127192" cy="928163"/>
          </a:xfrm>
        </p:spPr>
        <p:txBody>
          <a:bodyPr>
            <a:normAutofit/>
          </a:bodyPr>
          <a:lstStyle/>
          <a:p>
            <a:r>
              <a:rPr lang="en-US" sz="400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5466298"/>
            <a:ext cx="7197726" cy="401101"/>
          </a:xfrm>
        </p:spPr>
        <p:txBody>
          <a:bodyPr>
            <a:normAutofit/>
          </a:bodyPr>
          <a:lstStyle/>
          <a:p>
            <a:r>
              <a:rPr lang="en-US"/>
              <a:t>moorej1@uw.edu</a:t>
            </a:r>
          </a:p>
        </p:txBody>
      </p:sp>
      <p:sp>
        <p:nvSpPr>
          <p:cNvPr id="18" name="Rounded Rectangle 11">
            <a:extLst>
              <a:ext uri="{FF2B5EF4-FFF2-40B4-BE49-F238E27FC236}">
                <a16:creationId xmlns:a16="http://schemas.microsoft.com/office/drawing/2014/main" id="{F4B6DC0A-748F-44E1-B2CB-BBD84EB41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924" y="614085"/>
            <a:ext cx="10360152" cy="3794760"/>
          </a:xfrm>
          <a:prstGeom prst="roundRect">
            <a:avLst>
              <a:gd name="adj" fmla="val 5319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D64721-E642-4B8F-8923-92FBCB455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87471" y="614085"/>
            <a:ext cx="0" cy="379476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9EB0CA-DD23-455A-925F-6A1E7077BD6A}"/>
              </a:ext>
            </a:extLst>
          </p:cNvPr>
          <p:cNvSpPr txBox="1"/>
          <p:nvPr/>
        </p:nvSpPr>
        <p:spPr>
          <a:xfrm>
            <a:off x="221673" y="78158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what Attackers do and how Admins needs to respond???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B2BBA-D07F-4C58-B208-5FDDA58E7953}"/>
              </a:ext>
            </a:extLst>
          </p:cNvPr>
          <p:cNvSpPr txBox="1"/>
          <p:nvPr/>
        </p:nvSpPr>
        <p:spPr>
          <a:xfrm>
            <a:off x="-251895" y="5791373"/>
            <a:ext cx="1152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https://www.blackhillsinfosec.com/projects/backdoorsandbreaches/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FEC4F-94BE-4102-B70F-E2E8688C2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2796"/>
            <a:ext cx="12192000" cy="50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732A-DBD7-4323-B3E5-3CA2E5B6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Join Security Advocates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email: </a:t>
            </a:r>
            <a:r>
              <a:rPr lang="en-US" dirty="0"/>
              <a:t>ciso@uw.edu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C585E-EBA5-4CA0-9F4D-86C9A735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3"/>
              </a:rPr>
              <a:t>https://ciso.uw.edu/education/outreach/infosec-advocates/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678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Global technology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732127"/>
              </p:ext>
            </p:extLst>
          </p:nvPr>
        </p:nvGraphicFramePr>
        <p:xfrm>
          <a:off x="685801" y="2142067"/>
          <a:ext cx="6143423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>
            <a:hlinkClick r:id="rId10"/>
            <a:extLst>
              <a:ext uri="{FF2B5EF4-FFF2-40B4-BE49-F238E27FC236}">
                <a16:creationId xmlns:a16="http://schemas.microsoft.com/office/drawing/2014/main" id="{58269209-FB94-4EA6-B479-577DE56C62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66" y="-23539"/>
            <a:ext cx="1208156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78AF48-281E-4089-9F23-DBAFB8B78008}"/>
              </a:ext>
            </a:extLst>
          </p:cNvPr>
          <p:cNvSpPr txBox="1"/>
          <p:nvPr/>
        </p:nvSpPr>
        <p:spPr>
          <a:xfrm>
            <a:off x="4876800" y="5666412"/>
            <a:ext cx="564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2021 </a:t>
            </a:r>
            <a:r>
              <a:rPr lang="en-US" dirty="0" err="1">
                <a:hlinkClick r:id="rId10"/>
              </a:rPr>
              <a:t>CyberForce</a:t>
            </a:r>
            <a:r>
              <a:rPr lang="en-US" dirty="0">
                <a:hlinkClick r:id="rId10"/>
              </a:rPr>
              <a:t> Competition Webcast – Twitch</a:t>
            </a:r>
            <a:endParaRPr lang="en-US" dirty="0"/>
          </a:p>
          <a:p>
            <a:r>
              <a:rPr lang="en-US" dirty="0" err="1">
                <a:hlinkClick r:id="rId12"/>
              </a:rPr>
              <a:t>CyberForce</a:t>
            </a:r>
            <a:r>
              <a:rPr lang="en-US" dirty="0">
                <a:hlinkClick r:id="rId12"/>
              </a:rPr>
              <a:t> Competition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7659-26BD-4654-BE46-AE30270F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 err="1"/>
              <a:t>BlueTeam</a:t>
            </a:r>
            <a:r>
              <a:rPr lang="en-US" dirty="0"/>
              <a:t> room</a:t>
            </a:r>
          </a:p>
        </p:txBody>
      </p:sp>
      <p:pic>
        <p:nvPicPr>
          <p:cNvPr id="1026" name="Picture 2" descr="32832D CyberForce Competition TASK0093365">
            <a:extLst>
              <a:ext uri="{FF2B5EF4-FFF2-40B4-BE49-F238E27FC236}">
                <a16:creationId xmlns:a16="http://schemas.microsoft.com/office/drawing/2014/main" id="{D30AE1C2-65F0-4239-8034-388062535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0" r="23980"/>
          <a:stretch/>
        </p:blipFill>
        <p:spPr bwMode="auto">
          <a:xfrm>
            <a:off x="20" y="975"/>
            <a:ext cx="7552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BE5F7C9-44DB-4102-AED0-D57C86EA9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3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6353-CDFC-478C-9255-0B7F9AEF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Red Team?</a:t>
            </a:r>
          </a:p>
        </p:txBody>
      </p:sp>
      <p:pic>
        <p:nvPicPr>
          <p:cNvPr id="2050" name="Picture 2" descr="DOE CyberForce Competition 2019">
            <a:extLst>
              <a:ext uri="{FF2B5EF4-FFF2-40B4-BE49-F238E27FC236}">
                <a16:creationId xmlns:a16="http://schemas.microsoft.com/office/drawing/2014/main" id="{A4A99EF1-7798-4CB5-ADEC-15E4F950C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6" r="19129" b="-2"/>
          <a:stretch/>
        </p:blipFill>
        <p:spPr bwMode="auto">
          <a:xfrm>
            <a:off x="20" y="975"/>
            <a:ext cx="7552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0EEBD2-6EBF-4169-90F7-1B7ADC49D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66063" y="3173375"/>
            <a:ext cx="3706812" cy="2128912"/>
          </a:xfrm>
        </p:spPr>
      </p:pic>
    </p:spTree>
    <p:extLst>
      <p:ext uri="{BB962C8B-B14F-4D97-AF65-F5344CB8AC3E}">
        <p14:creationId xmlns:p14="http://schemas.microsoft.com/office/powerpoint/2010/main" val="104255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E116-DB8F-4238-ABD3-53674E12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09" y="1"/>
            <a:ext cx="3879273" cy="762000"/>
          </a:xfrm>
        </p:spPr>
        <p:txBody>
          <a:bodyPr>
            <a:normAutofit/>
          </a:bodyPr>
          <a:lstStyle/>
          <a:p>
            <a:r>
              <a:rPr lang="en-US" dirty="0"/>
              <a:t>Other areas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190AC-39E4-451B-8811-138D90A2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29" y="602235"/>
            <a:ext cx="10365435" cy="61933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91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B3E6E2-592A-404F-B712-F40F7B995860}"/>
              </a:ext>
            </a:extLst>
          </p:cNvPr>
          <p:cNvSpPr txBox="1"/>
          <p:nvPr/>
        </p:nvSpPr>
        <p:spPr>
          <a:xfrm>
            <a:off x="206829" y="129962"/>
            <a:ext cx="8596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https://cyberforcecompetition.com/cyberforce/scenario/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7A2DC5A-C91C-45B2-BCE4-02D3DD74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3823" y="609600"/>
            <a:ext cx="2830822" cy="17456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TASKS:</a:t>
            </a:r>
            <a:br>
              <a:rPr lang="en-US" dirty="0"/>
            </a:br>
            <a:r>
              <a:rPr lang="en-US" dirty="0"/>
              <a:t>Secure Environment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E15A73-9D22-4D46-A79C-29EC5EEAB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2" y="433387"/>
            <a:ext cx="8596993" cy="64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3" y="609600"/>
            <a:ext cx="4192887" cy="5029873"/>
          </a:xfrm>
        </p:spPr>
        <p:txBody>
          <a:bodyPr>
            <a:normAutofit/>
          </a:bodyPr>
          <a:lstStyle/>
          <a:p>
            <a:r>
              <a:rPr lang="en-US" dirty="0"/>
              <a:t>INFRA??? AZURE cli </a:t>
            </a:r>
            <a:r>
              <a:rPr lang="en-US" dirty="0" err="1"/>
              <a:t>cmds</a:t>
            </a:r>
            <a:br>
              <a:rPr lang="en-US" dirty="0"/>
            </a:b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80601F-FFC5-4B4A-BD34-3F3263113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475708" y="-28114"/>
            <a:ext cx="7803056" cy="697333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8664DA-23C6-43AD-8A1B-786B07B54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7143" y="2733745"/>
            <a:ext cx="619125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DF6AF7-F777-48B7-8B99-870BE1BE2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4817" y="2303546"/>
            <a:ext cx="888390" cy="447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9EB79-8E45-495F-8420-C8D81036F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4317" y="2909361"/>
            <a:ext cx="1487917" cy="3232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22CF6-EC92-4095-AB1F-4E60F2EE6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665" y="970679"/>
            <a:ext cx="931317" cy="6734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F3DB8B-916F-47D5-942E-DA40834F6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822" y="1351320"/>
            <a:ext cx="768543" cy="5557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7BF4E9-66E0-4C35-8E9B-E0011796D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0385" y="1906832"/>
            <a:ext cx="619125" cy="447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921C0E-B1E7-44D3-9EC4-20970C056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9521" y="2091617"/>
            <a:ext cx="6191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1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0"/>
            <a:ext cx="8554473" cy="572777"/>
          </a:xfrm>
        </p:spPr>
        <p:txBody>
          <a:bodyPr>
            <a:normAutofit fontScale="90000"/>
          </a:bodyPr>
          <a:lstStyle/>
          <a:p>
            <a:r>
              <a:rPr lang="en-US" dirty="0"/>
              <a:t>Playbook</a:t>
            </a:r>
          </a:p>
        </p:txBody>
      </p:sp>
      <p:graphicFrame>
        <p:nvGraphicFramePr>
          <p:cNvPr id="6" name="Content Placeholder 5" descr="Chart">
            <a:extLst>
              <a:ext uri="{FF2B5EF4-FFF2-40B4-BE49-F238E27FC236}">
                <a16:creationId xmlns:a16="http://schemas.microsoft.com/office/drawing/2014/main" id="{B969B0A3-888C-49AE-AB43-78DF29C9B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366669"/>
              </p:ext>
            </p:extLst>
          </p:nvPr>
        </p:nvGraphicFramePr>
        <p:xfrm>
          <a:off x="612117" y="692727"/>
          <a:ext cx="10831738" cy="5098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0"/>
            <a:ext cx="8554473" cy="572777"/>
          </a:xfrm>
        </p:spPr>
        <p:txBody>
          <a:bodyPr>
            <a:normAutofit fontScale="90000"/>
          </a:bodyPr>
          <a:lstStyle/>
          <a:p>
            <a:r>
              <a:rPr lang="en-US" dirty="0"/>
              <a:t>Discord and 135 </a:t>
            </a:r>
            <a:r>
              <a:rPr lang="en-US" dirty="0" err="1"/>
              <a:t>Blueteams</a:t>
            </a:r>
            <a:endParaRPr lang="en-US" dirty="0"/>
          </a:p>
        </p:txBody>
      </p:sp>
      <p:graphicFrame>
        <p:nvGraphicFramePr>
          <p:cNvPr id="6" name="Content Placeholder 5" descr="Chart">
            <a:extLst>
              <a:ext uri="{FF2B5EF4-FFF2-40B4-BE49-F238E27FC236}">
                <a16:creationId xmlns:a16="http://schemas.microsoft.com/office/drawing/2014/main" id="{B969B0A3-888C-49AE-AB43-78DF29C9B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670565"/>
              </p:ext>
            </p:extLst>
          </p:nvPr>
        </p:nvGraphicFramePr>
        <p:xfrm>
          <a:off x="612117" y="692727"/>
          <a:ext cx="10831738" cy="5098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29796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d4b05e63-9ff8-4e9c-a4da-d00930f0926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8338BA4C560349A93E5AC593907CCC" ma:contentTypeVersion="14" ma:contentTypeDescription="Create a new document." ma:contentTypeScope="" ma:versionID="3d24ccc8b38caf54549780f361fda351">
  <xsd:schema xmlns:xsd="http://www.w3.org/2001/XMLSchema" xmlns:xs="http://www.w3.org/2001/XMLSchema" xmlns:p="http://schemas.microsoft.com/office/2006/metadata/properties" xmlns:ns3="17ef1a4a-45b4-4304-a4bf-57d4f79d5a1b" xmlns:ns4="d4b05e63-9ff8-4e9c-a4da-d00930f09261" targetNamespace="http://schemas.microsoft.com/office/2006/metadata/properties" ma:root="true" ma:fieldsID="c7f79ec2afc5cf77736660849ecd8983" ns3:_="" ns4:_="">
    <xsd:import namespace="17ef1a4a-45b4-4304-a4bf-57d4f79d5a1b"/>
    <xsd:import namespace="d4b05e63-9ff8-4e9c-a4da-d00930f09261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ef1a4a-45b4-4304-a4bf-57d4f79d5a1b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b05e63-9ff8-4e9c-a4da-d00930f092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17ef1a4a-45b4-4304-a4bf-57d4f79d5a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d4b05e63-9ff8-4e9c-a4da-d00930f0926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4B0347-1CD9-412F-8477-0860FFA68B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ef1a4a-45b4-4304-a4bf-57d4f79d5a1b"/>
    <ds:schemaRef ds:uri="d4b05e63-9ff8-4e9c-a4da-d00930f092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3256</TotalTime>
  <Words>636</Words>
  <Application>Microsoft Office PowerPoint</Application>
  <PresentationFormat>Widescreen</PresentationFormat>
  <Paragraphs>91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Celestial</vt:lpstr>
      <vt:lpstr>Red Team…  Core Edition….</vt:lpstr>
      <vt:lpstr>Global technology</vt:lpstr>
      <vt:lpstr>BlueTeam room</vt:lpstr>
      <vt:lpstr>Red Team?</vt:lpstr>
      <vt:lpstr>Other areas </vt:lpstr>
      <vt:lpstr>TASKS: Secure Environment</vt:lpstr>
      <vt:lpstr>INFRA??? AZURE cli cmds </vt:lpstr>
      <vt:lpstr>Playbook</vt:lpstr>
      <vt:lpstr>Discord and 135 Blueteams</vt:lpstr>
      <vt:lpstr>Scoring</vt:lpstr>
      <vt:lpstr>ICS Exploit Temp</vt:lpstr>
      <vt:lpstr>PowerPoint Presentation</vt:lpstr>
      <vt:lpstr>PowerPoint Presentation</vt:lpstr>
      <vt:lpstr>PowerPoint Presentation</vt:lpstr>
      <vt:lpstr>Ansible </vt:lpstr>
      <vt:lpstr>GAMEDAY</vt:lpstr>
      <vt:lpstr>Notion</vt:lpstr>
      <vt:lpstr>Thank You!</vt:lpstr>
      <vt:lpstr>Please Join Security Advocates email: ciso@uw.edu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 Core Edition….</dc:title>
  <dc:creator>Jesse Moore</dc:creator>
  <cp:lastModifiedBy>Jesse Moore</cp:lastModifiedBy>
  <cp:revision>15</cp:revision>
  <dcterms:created xsi:type="dcterms:W3CDTF">2021-11-24T00:09:13Z</dcterms:created>
  <dcterms:modified xsi:type="dcterms:W3CDTF">2022-07-09T19:15:20Z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0x0101008C8338BA4C560349A93E5AC593907CCC</vt:lpwstr>
  </property>
</Properties>
</file>